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B14D5DF-8EE7-4274-995C-9846D64A81D5}" type="datetimeFigureOut">
              <a:rPr lang="en-US" smtClean="0"/>
              <a:pPr/>
              <a:t>5/18/2020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BE9EF8A-76A6-4D3B-9F40-E8CD2EB2B81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14D5DF-8EE7-4274-995C-9846D64A81D5}"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9EF8A-76A6-4D3B-9F40-E8CD2EB2B81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14D5DF-8EE7-4274-995C-9846D64A81D5}" type="datetimeFigureOut">
              <a:rPr lang="en-US" smtClean="0"/>
              <a:pPr/>
              <a:t>5/18/2020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E9EF8A-76A6-4D3B-9F40-E8CD2EB2B81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B14D5DF-8EE7-4274-995C-9846D64A81D5}" type="datetimeFigureOut">
              <a:rPr lang="en-US" smtClean="0"/>
              <a:pPr/>
              <a:t>5/18/2020</a:t>
            </a:fld>
            <a:endParaRPr lang="en-IN"/>
          </a:p>
        </p:txBody>
      </p:sp>
      <p:sp>
        <p:nvSpPr>
          <p:cNvPr id="9" name="Slide Number Placeholder 8"/>
          <p:cNvSpPr>
            <a:spLocks noGrp="1"/>
          </p:cNvSpPr>
          <p:nvPr>
            <p:ph type="sldNum" sz="quarter" idx="15"/>
          </p:nvPr>
        </p:nvSpPr>
        <p:spPr/>
        <p:txBody>
          <a:bodyPr rtlCol="0"/>
          <a:lstStyle/>
          <a:p>
            <a:fld id="{BBE9EF8A-76A6-4D3B-9F40-E8CD2EB2B819}"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B14D5DF-8EE7-4274-995C-9846D64A81D5}" type="datetimeFigureOut">
              <a:rPr lang="en-US" smtClean="0"/>
              <a:pPr/>
              <a:t>5/18/2020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BE9EF8A-76A6-4D3B-9F40-E8CD2EB2B819}"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B14D5DF-8EE7-4274-995C-9846D64A81D5}" type="datetimeFigureOut">
              <a:rPr lang="en-US" smtClean="0"/>
              <a:pPr/>
              <a:t>5/18/2020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BE9EF8A-76A6-4D3B-9F40-E8CD2EB2B819}"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B14D5DF-8EE7-4274-995C-9846D64A81D5}" type="datetimeFigureOut">
              <a:rPr lang="en-US" smtClean="0"/>
              <a:pPr/>
              <a:t>5/18/2020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BE9EF8A-76A6-4D3B-9F40-E8CD2EB2B819}"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B14D5DF-8EE7-4274-995C-9846D64A81D5}" type="datetimeFigureOut">
              <a:rPr lang="en-US" smtClean="0"/>
              <a:pPr/>
              <a:t>5/18/2020</a:t>
            </a:fld>
            <a:endParaRPr lang="en-IN"/>
          </a:p>
        </p:txBody>
      </p:sp>
      <p:sp>
        <p:nvSpPr>
          <p:cNvPr id="7" name="Slide Number Placeholder 6"/>
          <p:cNvSpPr>
            <a:spLocks noGrp="1"/>
          </p:cNvSpPr>
          <p:nvPr>
            <p:ph type="sldNum" sz="quarter" idx="11"/>
          </p:nvPr>
        </p:nvSpPr>
        <p:spPr/>
        <p:txBody>
          <a:bodyPr rtlCol="0"/>
          <a:lstStyle/>
          <a:p>
            <a:fld id="{BBE9EF8A-76A6-4D3B-9F40-E8CD2EB2B819}"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4D5DF-8EE7-4274-995C-9846D64A81D5}" type="datetimeFigureOut">
              <a:rPr lang="en-US" smtClean="0"/>
              <a:pPr/>
              <a:t>5/18/2020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BE9EF8A-76A6-4D3B-9F40-E8CD2EB2B81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B14D5DF-8EE7-4274-995C-9846D64A81D5}" type="datetimeFigureOut">
              <a:rPr lang="en-US" smtClean="0"/>
              <a:pPr/>
              <a:t>5/18/2020</a:t>
            </a:fld>
            <a:endParaRPr lang="en-IN"/>
          </a:p>
        </p:txBody>
      </p:sp>
      <p:sp>
        <p:nvSpPr>
          <p:cNvPr id="22" name="Slide Number Placeholder 21"/>
          <p:cNvSpPr>
            <a:spLocks noGrp="1"/>
          </p:cNvSpPr>
          <p:nvPr>
            <p:ph type="sldNum" sz="quarter" idx="15"/>
          </p:nvPr>
        </p:nvSpPr>
        <p:spPr/>
        <p:txBody>
          <a:bodyPr rtlCol="0"/>
          <a:lstStyle/>
          <a:p>
            <a:fld id="{BBE9EF8A-76A6-4D3B-9F40-E8CD2EB2B819}"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B14D5DF-8EE7-4274-995C-9846D64A81D5}" type="datetimeFigureOut">
              <a:rPr lang="en-US" smtClean="0"/>
              <a:pPr/>
              <a:t>5/18/2020</a:t>
            </a:fld>
            <a:endParaRPr lang="en-IN"/>
          </a:p>
        </p:txBody>
      </p:sp>
      <p:sp>
        <p:nvSpPr>
          <p:cNvPr id="18" name="Slide Number Placeholder 17"/>
          <p:cNvSpPr>
            <a:spLocks noGrp="1"/>
          </p:cNvSpPr>
          <p:nvPr>
            <p:ph type="sldNum" sz="quarter" idx="11"/>
          </p:nvPr>
        </p:nvSpPr>
        <p:spPr/>
        <p:txBody>
          <a:bodyPr rtlCol="0"/>
          <a:lstStyle/>
          <a:p>
            <a:fld id="{BBE9EF8A-76A6-4D3B-9F40-E8CD2EB2B819}"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B14D5DF-8EE7-4274-995C-9846D64A81D5}" type="datetimeFigureOut">
              <a:rPr lang="en-US" smtClean="0"/>
              <a:pPr/>
              <a:t>5/18/2020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E9EF8A-76A6-4D3B-9F40-E8CD2EB2B81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57166"/>
            <a:ext cx="6172200" cy="785818"/>
          </a:xfrm>
        </p:spPr>
        <p:txBody>
          <a:bodyPr>
            <a:normAutofit fontScale="90000"/>
          </a:bodyPr>
          <a:lstStyle/>
          <a:p>
            <a:r>
              <a:rPr lang="en-IN" dirty="0" smtClean="0">
                <a:solidFill>
                  <a:schemeClr val="accent1"/>
                </a:solidFill>
              </a:rPr>
              <a:t>Departmentalisation of overheads</a:t>
            </a:r>
            <a:endParaRPr lang="en-IN" dirty="0">
              <a:solidFill>
                <a:schemeClr val="accent1"/>
              </a:solidFill>
            </a:endParaRPr>
          </a:p>
        </p:txBody>
      </p:sp>
      <p:sp>
        <p:nvSpPr>
          <p:cNvPr id="3" name="Subtitle 2"/>
          <p:cNvSpPr>
            <a:spLocks noGrp="1"/>
          </p:cNvSpPr>
          <p:nvPr>
            <p:ph type="subTitle" idx="1"/>
          </p:nvPr>
        </p:nvSpPr>
        <p:spPr>
          <a:xfrm>
            <a:off x="1928794" y="1285860"/>
            <a:ext cx="6529406" cy="5089062"/>
          </a:xfrm>
        </p:spPr>
        <p:txBody>
          <a:bodyPr>
            <a:normAutofit/>
          </a:bodyPr>
          <a:lstStyle/>
          <a:p>
            <a:pPr algn="just"/>
            <a:r>
              <a:rPr lang="en-IN" sz="2400" b="0" dirty="0" smtClean="0">
                <a:latin typeface="Times New Roman" pitchFamily="18" charset="0"/>
                <a:cs typeface="Times New Roman" pitchFamily="18" charset="0"/>
              </a:rPr>
              <a:t>Departmentalisation means determination of departments or operation according to which overheads expenses are apportioned. Different products pass through different departments. The expenses of all these department are charged to these products on some equitable basis . Thus departmentalisation implies allocation and apportionment of overheads among various department this involves.</a:t>
            </a:r>
          </a:p>
          <a:p>
            <a:endParaRPr lang="en-IN" sz="2400" dirty="0" smtClean="0">
              <a:latin typeface="Times New Roman" pitchFamily="18" charset="0"/>
              <a:cs typeface="Times New Roman"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85918" y="357166"/>
            <a:ext cx="7072362" cy="6017756"/>
          </a:xfrm>
        </p:spPr>
        <p:txBody>
          <a:bodyPr/>
          <a:lstStyle/>
          <a:p>
            <a:pPr marL="400050" indent="-400050" algn="just">
              <a:buAutoNum type="romanLcParenR"/>
            </a:pPr>
            <a:r>
              <a:rPr lang="en-IN" sz="2400" dirty="0" smtClean="0">
                <a:latin typeface="Times New Roman" pitchFamily="18" charset="0"/>
                <a:cs typeface="Times New Roman" pitchFamily="18" charset="0"/>
              </a:rPr>
              <a:t>Allocation and apportionment of overheads among production and service departments. This called primary distribution.</a:t>
            </a:r>
          </a:p>
          <a:p>
            <a:pPr marL="400050" indent="-400050" algn="just">
              <a:buAutoNum type="romanLcParenR"/>
            </a:pPr>
            <a:r>
              <a:rPr lang="en-IN" sz="2400" dirty="0" smtClean="0">
                <a:latin typeface="Times New Roman" pitchFamily="18" charset="0"/>
                <a:cs typeface="Times New Roman" pitchFamily="18" charset="0"/>
              </a:rPr>
              <a:t>Re- apportionment of services department overheads among production departments. This is called re-distribution.</a:t>
            </a:r>
          </a:p>
          <a:p>
            <a:pPr marL="400050" indent="-400050" algn="just"/>
            <a:r>
              <a:rPr lang="en-IN" sz="2400" u="sng" dirty="0" smtClean="0">
                <a:solidFill>
                  <a:schemeClr val="accent1"/>
                </a:solidFill>
                <a:latin typeface="Times New Roman" pitchFamily="18" charset="0"/>
                <a:cs typeface="Times New Roman" pitchFamily="18" charset="0"/>
              </a:rPr>
              <a:t>Allocation</a:t>
            </a:r>
            <a:r>
              <a:rPr lang="en-IN" sz="2400" u="sng" dirty="0" smtClean="0">
                <a:latin typeface="Times New Roman" pitchFamily="18" charset="0"/>
                <a:cs typeface="Times New Roman" pitchFamily="18" charset="0"/>
              </a:rPr>
              <a:t>:</a:t>
            </a:r>
            <a:r>
              <a:rPr lang="en-IN" sz="2400" dirty="0" smtClean="0">
                <a:latin typeface="Times New Roman" pitchFamily="18" charset="0"/>
                <a:cs typeface="Times New Roman" pitchFamily="18" charset="0"/>
              </a:rPr>
              <a:t> allocation means the allotment of whole item of cost centres or cost units. The are certain items like indirect materials, indirect labour and indirect expenses which are direct charged to various department. These items are allocated to those department for which they are incurred. </a:t>
            </a:r>
          </a:p>
          <a:p>
            <a:pPr marL="400050" indent="-400050" algn="just"/>
            <a:r>
              <a:rPr lang="en-IN" sz="2400" u="sng" dirty="0" smtClean="0">
                <a:solidFill>
                  <a:schemeClr val="accent1"/>
                </a:solidFill>
                <a:latin typeface="Times New Roman" pitchFamily="18" charset="0"/>
                <a:cs typeface="Times New Roman" pitchFamily="18" charset="0"/>
              </a:rPr>
              <a:t>For example : </a:t>
            </a:r>
            <a:r>
              <a:rPr lang="en-IN" sz="2400" dirty="0" smtClean="0">
                <a:latin typeface="Times New Roman" pitchFamily="18" charset="0"/>
                <a:cs typeface="Times New Roman" pitchFamily="18" charset="0"/>
              </a:rPr>
              <a:t>salary paid to advertising manager is allocated to the sales departments</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57356" y="500042"/>
            <a:ext cx="7072362" cy="5874880"/>
          </a:xfrm>
        </p:spPr>
        <p:txBody>
          <a:bodyPr>
            <a:normAutofit/>
          </a:bodyPr>
          <a:lstStyle/>
          <a:p>
            <a:pPr algn="just"/>
            <a:r>
              <a:rPr lang="en-IN" sz="2400" u="sng" dirty="0" smtClean="0">
                <a:solidFill>
                  <a:schemeClr val="accent1"/>
                </a:solidFill>
                <a:latin typeface="Times New Roman" pitchFamily="18" charset="0"/>
                <a:cs typeface="Times New Roman" pitchFamily="18" charset="0"/>
              </a:rPr>
              <a:t>Apportionment: </a:t>
            </a:r>
          </a:p>
          <a:p>
            <a:pPr algn="just"/>
            <a:r>
              <a:rPr lang="en-IN" sz="2400" dirty="0" smtClean="0">
                <a:latin typeface="Times New Roman" pitchFamily="18" charset="0"/>
                <a:cs typeface="Times New Roman" pitchFamily="18" charset="0"/>
              </a:rPr>
              <a:t>Apportion means allotment of proportion of an item of cost to the cost centre or cost units. Certain items like factory rent, managers salary are incurred for the whole factory therefore it is distributed or apportioned among all the department on an equitable basis. </a:t>
            </a:r>
          </a:p>
          <a:p>
            <a:pPr algn="just"/>
            <a:r>
              <a:rPr lang="en-IN" sz="2400" u="sng" dirty="0" smtClean="0">
                <a:solidFill>
                  <a:schemeClr val="accent1"/>
                </a:solidFill>
                <a:latin typeface="Times New Roman" pitchFamily="18" charset="0"/>
                <a:cs typeface="Times New Roman" pitchFamily="18" charset="0"/>
              </a:rPr>
              <a:t>Method of apportionment:</a:t>
            </a:r>
          </a:p>
          <a:p>
            <a:pPr algn="just"/>
            <a:r>
              <a:rPr lang="en-IN" sz="2400" dirty="0" smtClean="0">
                <a:latin typeface="Times New Roman" pitchFamily="18" charset="0"/>
                <a:cs typeface="Times New Roman" pitchFamily="18" charset="0"/>
              </a:rPr>
              <a:t> As far as possible overheads should always vary directly with the wages can is not possible it is apportioned. A suitable basis is to be selected for apportionment of overheads. Any one of the following methods may be adopted for apportionment of overheads.</a:t>
            </a: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43108" y="785794"/>
            <a:ext cx="6715172" cy="5589128"/>
          </a:xfrm>
        </p:spPr>
        <p:txBody>
          <a:bodyPr>
            <a:normAutofit/>
          </a:bodyPr>
          <a:lstStyle/>
          <a:p>
            <a:pPr marL="457200" indent="-457200" algn="just"/>
            <a:r>
              <a:rPr lang="en-IN" sz="2400" u="sng" dirty="0" smtClean="0">
                <a:solidFill>
                  <a:schemeClr val="accent1"/>
                </a:solidFill>
                <a:latin typeface="Times New Roman" pitchFamily="18" charset="0"/>
                <a:cs typeface="Times New Roman" pitchFamily="18" charset="0"/>
              </a:rPr>
              <a:t>(a) </a:t>
            </a:r>
            <a:r>
              <a:rPr lang="en-IN" sz="2600" u="sng" dirty="0" smtClean="0">
                <a:solidFill>
                  <a:schemeClr val="accent1"/>
                </a:solidFill>
                <a:latin typeface="Times New Roman" pitchFamily="18" charset="0"/>
                <a:cs typeface="Times New Roman" pitchFamily="18" charset="0"/>
              </a:rPr>
              <a:t>Wages of departments or workers employed: </a:t>
            </a:r>
            <a:r>
              <a:rPr lang="en-IN" sz="2600" dirty="0" smtClean="0">
                <a:latin typeface="Times New Roman" pitchFamily="18" charset="0"/>
                <a:cs typeface="Times New Roman" pitchFamily="18" charset="0"/>
              </a:rPr>
              <a:t>expenses which vary directly with the wages can be apportioned on this basis. Ex: canteen expenses, recreation , time keeping.</a:t>
            </a:r>
          </a:p>
          <a:p>
            <a:pPr marL="457200" indent="-457200" algn="just">
              <a:buAutoNum type="alphaLcParenR"/>
            </a:pPr>
            <a:endParaRPr lang="en-IN" sz="2600" dirty="0" smtClean="0">
              <a:latin typeface="Times New Roman" pitchFamily="18" charset="0"/>
              <a:cs typeface="Times New Roman" pitchFamily="18" charset="0"/>
            </a:endParaRPr>
          </a:p>
          <a:p>
            <a:pPr algn="just"/>
            <a:r>
              <a:rPr lang="en-IN" sz="2600" u="sng" dirty="0" smtClean="0">
                <a:solidFill>
                  <a:schemeClr val="accent1"/>
                </a:solidFill>
                <a:latin typeface="Times New Roman" pitchFamily="18" charset="0"/>
                <a:cs typeface="Times New Roman" pitchFamily="18" charset="0"/>
              </a:rPr>
              <a:t>(b) Capital value of assets:</a:t>
            </a:r>
            <a:r>
              <a:rPr lang="en-IN" sz="2600" u="sng" dirty="0" smtClean="0">
                <a:latin typeface="Times New Roman" pitchFamily="18" charset="0"/>
                <a:cs typeface="Times New Roman" pitchFamily="18" charset="0"/>
              </a:rPr>
              <a:t> </a:t>
            </a:r>
          </a:p>
          <a:p>
            <a:pPr algn="just"/>
            <a:r>
              <a:rPr lang="en-IN" sz="2600" dirty="0" smtClean="0">
                <a:latin typeface="Times New Roman" pitchFamily="18" charset="0"/>
                <a:cs typeface="Times New Roman" pitchFamily="18" charset="0"/>
              </a:rPr>
              <a:t>The capital value of the building occupied by each department may taken as the basis of apportionment. Eg. Depreciation, fire insurance.</a:t>
            </a:r>
          </a:p>
          <a:p>
            <a:pPr algn="just"/>
            <a:endParaRPr lang="en-IN" sz="26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0" y="857232"/>
            <a:ext cx="6572280" cy="5517690"/>
          </a:xfrm>
        </p:spPr>
        <p:txBody>
          <a:bodyPr/>
          <a:lstStyle/>
          <a:p>
            <a:pPr algn="just"/>
            <a:r>
              <a:rPr lang="en-IN" u="sng" dirty="0" smtClean="0">
                <a:solidFill>
                  <a:schemeClr val="accent1"/>
                </a:solidFill>
                <a:latin typeface="Times New Roman" pitchFamily="18" charset="0"/>
                <a:cs typeface="Times New Roman" pitchFamily="18" charset="0"/>
              </a:rPr>
              <a:t>(</a:t>
            </a:r>
            <a:r>
              <a:rPr lang="en-IN" sz="2400" u="sng" dirty="0" smtClean="0">
                <a:solidFill>
                  <a:schemeClr val="accent1"/>
                </a:solidFill>
                <a:latin typeface="Times New Roman" pitchFamily="18" charset="0"/>
                <a:cs typeface="Times New Roman" pitchFamily="18" charset="0"/>
              </a:rPr>
              <a:t>c) Floor area occupied: </a:t>
            </a:r>
            <a:r>
              <a:rPr lang="en-IN" sz="2400" dirty="0" smtClean="0">
                <a:latin typeface="Times New Roman" pitchFamily="18" charset="0"/>
                <a:cs typeface="Times New Roman" pitchFamily="18" charset="0"/>
              </a:rPr>
              <a:t>expenses like rent, lighting , night watchmen salary , air conditioning.</a:t>
            </a:r>
          </a:p>
          <a:p>
            <a:pPr algn="just"/>
            <a:endParaRPr lang="en-IN" sz="2400" dirty="0" smtClean="0">
              <a:latin typeface="Times New Roman" pitchFamily="18" charset="0"/>
              <a:cs typeface="Times New Roman" pitchFamily="18" charset="0"/>
            </a:endParaRPr>
          </a:p>
          <a:p>
            <a:pPr algn="just"/>
            <a:r>
              <a:rPr lang="en-IN" sz="2400" u="sng" dirty="0" smtClean="0">
                <a:solidFill>
                  <a:schemeClr val="accent1"/>
                </a:solidFill>
                <a:latin typeface="Times New Roman" pitchFamily="18" charset="0"/>
                <a:cs typeface="Times New Roman" pitchFamily="18" charset="0"/>
              </a:rPr>
              <a:t>Production hours of direct labour: </a:t>
            </a:r>
            <a:r>
              <a:rPr lang="en-IN" sz="2400" dirty="0" smtClean="0">
                <a:latin typeface="Times New Roman" pitchFamily="18" charset="0"/>
                <a:cs typeface="Times New Roman" pitchFamily="18" charset="0"/>
              </a:rPr>
              <a:t>majority of the general overheads are apportioned on the basis of the departmental labour hours or machine hours. Eg. Managerial remuneration, internal transport, consumable stores.</a:t>
            </a:r>
          </a:p>
          <a:p>
            <a:endParaRPr lang="en-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2643182"/>
            <a:ext cx="7215238" cy="110799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6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 </a:t>
            </a:r>
            <a:endParaRPr lang="en-US" sz="6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105</TotalTime>
  <Words>377</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Departmentalisation of overheads</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Departmentalisation of overheads</dc:title>
  <dc:creator>PERSONAL</dc:creator>
  <cp:lastModifiedBy>PERSONAL</cp:lastModifiedBy>
  <cp:revision>13</cp:revision>
  <dcterms:created xsi:type="dcterms:W3CDTF">2019-07-01T17:38:32Z</dcterms:created>
  <dcterms:modified xsi:type="dcterms:W3CDTF">2020-05-18T16:16:11Z</dcterms:modified>
</cp:coreProperties>
</file>